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/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EDEE5A-E2EA-B88C-DAAA-553862B9DFC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седьмом плакате представлены результаты эргономической оценки, оценка показала, что показатель эргономичности системы равен 0,9,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основные модули: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тестируемой страницы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тестового сценария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шестом плакате представлен пример готового автоматического теста с использованием фреймворка. Тестируется веб-сайт БГУИР.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4.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60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фреймворка используются в разработке на ЗАО «Итранзишн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1. Разработать программное обеспечение фреймворка для автоматизации тестирования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используя язык программирования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C#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JavaScript,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а также платформу 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NET 8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2. Выполнить эргономическое проектирование фреймворка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тестирования: инженеры по тестированию ПО, автоматизаторы тестирования,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QA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-менеджеры</a:t>
            </a:r>
            <a:r>
              <a:rPr lang="ru-RU" sz="1800">
                <a:latin typeface="Times New Roman"/>
                <a:ea typeface="Calibri"/>
                <a:cs typeface="Times New Roman"/>
              </a:rPr>
              <a:t>, разработчики.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CA528C-68E6-AE03-4549-CE63CAC4156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фреймворка. Сначала показаны шаги автоматизированных сценариев. Затем их автоматическое выполнение фреймворком на сайте БГУИР.</a:t>
            </a:r>
            <a:endParaRPr lang="ru-RU" sz="180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Классов фреймворка, где указаны все программные модули и их компоненты. Классы, поля, методы и файлы.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2 роли пользователей – «Пользователь» и «Контрибьютор»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</a:t>
            </a:r>
            <a:r>
              <a:rPr lang="ru-RU" sz="1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Блок-схема алгоритма работы пользователя</a:t>
            </a:r>
            <a:endParaRPr sz="180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 и его путь работы с фреймворком. Фреймворк специально разрабатывался так, чтобы не нужна была регистрация и потребитель быстро смог автоматизировать свои тестовые сценарии.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Дополнительно представлена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диаграмма деятельности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в роли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“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Контрибьютор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”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фреймворка. На ней показан процесс создания среды для симуляции действий, которые будут выполнятся автоматически.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r>
              <a:rPr lang="ru-RU" sz="5400" i="1">
                <a:latin typeface="ISOCPEUR"/>
              </a:rPr>
              <a:t> и его эргономическое обеспечение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47762" y="6495995"/>
            <a:ext cx="655904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pic>
        <p:nvPicPr>
          <p:cNvPr id="3582489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5583" y="15643"/>
            <a:ext cx="10213999" cy="6840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Прототипы компонентов проекта для автоматизации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241654" y="6492872"/>
            <a:ext cx="88792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2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с шагами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сценариев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26333" y="6492873"/>
            <a:ext cx="665665" cy="365123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18189112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4916" y="634889"/>
            <a:ext cx="9875333" cy="5892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Разработано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дипломного проекта: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4" y="1374646"/>
            <a:ext cx="10492786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</a:t>
            </a:r>
            <a:r>
              <a:rPr lang="ru-RU" sz="2800" i="1">
                <a:highlight>
                  <a:srgbClr val="FF0000"/>
                </a:highlight>
                <a:latin typeface="ISOCPEUR"/>
                <a:cs typeface="Times New Roman"/>
              </a:rPr>
              <a:t>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16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 flipH="0" flipV="0">
            <a:off x="347661" y="31836"/>
            <a:ext cx="11713410" cy="6643599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r>
              <a:rPr lang="ru-RU" sz="3200" i="1">
                <a:latin typeface="ISOCPEUR"/>
              </a:rPr>
              <a:t> на платформе .</a:t>
            </a:r>
            <a:r>
              <a:rPr lang="en-US" sz="3200" i="1">
                <a:latin typeface="ISOCPEUR"/>
              </a:rPr>
              <a:t>NET 8</a:t>
            </a:r>
            <a:br>
              <a:rPr lang="ru-RU" sz="3200" i="1">
                <a:latin typeface="ISOCPEUR"/>
              </a:rPr>
            </a:br>
            <a:br>
              <a:rPr lang="ru-RU" sz="3200" b="1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346383" name="Заголовок 1"/>
          <p:cNvSpPr>
            <a:spLocks noGrp="1"/>
          </p:cNvSpPr>
          <p:nvPr>
            <p:ph type="title"/>
          </p:nvPr>
        </p:nvSpPr>
        <p:spPr bwMode="auto">
          <a:xfrm>
            <a:off x="237524" y="124854"/>
            <a:ext cx="10515600" cy="1325562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При разработке фреймворка использовались технологии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  <p:pic>
        <p:nvPicPr>
          <p:cNvPr id="134609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59746" y="1551178"/>
            <a:ext cx="2110654" cy="2110654"/>
          </a:xfrm>
          <a:prstGeom prst="rect">
            <a:avLst/>
          </a:prstGeom>
        </p:spPr>
      </p:pic>
      <p:pic>
        <p:nvPicPr>
          <p:cNvPr id="951459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76100" y="1939281"/>
            <a:ext cx="3045681" cy="1240119"/>
          </a:xfrm>
          <a:prstGeom prst="rect">
            <a:avLst/>
          </a:prstGeom>
        </p:spPr>
      </p:pic>
      <p:pic>
        <p:nvPicPr>
          <p:cNvPr id="7559634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7523" y="1413642"/>
            <a:ext cx="2556592" cy="2554868"/>
          </a:xfrm>
          <a:prstGeom prst="rect">
            <a:avLst/>
          </a:prstGeom>
        </p:spPr>
      </p:pic>
      <p:pic>
        <p:nvPicPr>
          <p:cNvPr id="1264609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307198" y="1939281"/>
            <a:ext cx="2973916" cy="1334449"/>
          </a:xfrm>
          <a:prstGeom prst="rect">
            <a:avLst/>
          </a:prstGeom>
        </p:spPr>
      </p:pic>
      <p:pic>
        <p:nvPicPr>
          <p:cNvPr id="168389903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06916" y="4265083"/>
            <a:ext cx="3114644" cy="1520822"/>
          </a:xfrm>
          <a:prstGeom prst="rect">
            <a:avLst/>
          </a:prstGeom>
        </p:spPr>
      </p:pic>
      <p:pic>
        <p:nvPicPr>
          <p:cNvPr id="70840740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820583" y="4398763"/>
            <a:ext cx="2395729" cy="1253461"/>
          </a:xfrm>
          <a:prstGeom prst="rect">
            <a:avLst/>
          </a:prstGeom>
        </p:spPr>
      </p:pic>
      <p:pic>
        <p:nvPicPr>
          <p:cNvPr id="116707365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427979" y="4135555"/>
            <a:ext cx="3164829" cy="1779878"/>
          </a:xfrm>
          <a:prstGeom prst="rect">
            <a:avLst/>
          </a:prstGeom>
        </p:spPr>
      </p:pic>
      <p:pic>
        <p:nvPicPr>
          <p:cNvPr id="35923659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279299" y="4195136"/>
            <a:ext cx="2828033" cy="1590768"/>
          </a:xfrm>
          <a:prstGeom prst="rect">
            <a:avLst/>
          </a:prstGeom>
        </p:spPr>
      </p:pic>
      <p:sp>
        <p:nvSpPr>
          <p:cNvPr id="1318234289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587690" y="6439957"/>
            <a:ext cx="466724" cy="365124"/>
          </a:xfrm>
        </p:spPr>
        <p:txBody>
          <a:bodyPr/>
          <a:lstStyle/>
          <a:p>
            <a:pPr algn="l"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pic>
        <p:nvPicPr>
          <p:cNvPr id="95776737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530249" y="604438"/>
            <a:ext cx="10676653" cy="5945454"/>
          </a:xfrm>
          <a:prstGeom prst="rect">
            <a:avLst/>
          </a:prstGeom>
        </p:spPr>
      </p:pic>
      <p:sp>
        <p:nvSpPr>
          <p:cNvPr id="966964170" name=""/>
          <p:cNvSpPr txBox="1"/>
          <p:nvPr/>
        </p:nvSpPr>
        <p:spPr bwMode="auto">
          <a:xfrm flipH="0" flipV="0">
            <a:off x="579095" y="73726"/>
            <a:ext cx="5528784" cy="5307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cs typeface="ISOCPEUR"/>
              </a:rPr>
              <a:t>Видеопрезентация фреймворка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классов фреймворка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pic>
        <p:nvPicPr>
          <p:cNvPr id="18611704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44625" y="516406"/>
            <a:ext cx="9102749" cy="615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Блок-схема алгоритма работы пользователя</a:t>
            </a:r>
            <a:endParaRPr/>
          </a:p>
        </p:txBody>
      </p:sp>
      <p:pic>
        <p:nvPicPr>
          <p:cNvPr id="947767774" name=""/>
          <p:cNvPicPr>
            <a:picLocks noChangeAspect="1"/>
          </p:cNvPicPr>
          <p:nvPr/>
        </p:nvPicPr>
        <p:blipFill>
          <a:blip r:embed="rId3"/>
          <a:srcRect l="0" t="0" r="0" b="0"/>
          <a:stretch/>
        </p:blipFill>
        <p:spPr bwMode="auto">
          <a:xfrm flipH="0" flipV="0">
            <a:off x="253999" y="1100666"/>
            <a:ext cx="3790949" cy="4972050"/>
          </a:xfrm>
          <a:prstGeom prst="rect">
            <a:avLst/>
          </a:prstGeom>
        </p:spPr>
      </p:pic>
      <p:pic>
        <p:nvPicPr>
          <p:cNvPr id="14555586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61416" y="430874"/>
            <a:ext cx="6954333" cy="6098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-52916" y="433916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Блок-схема алгоритма работы контрибьютора</a:t>
            </a:r>
            <a:endParaRPr sz="2800"/>
          </a:p>
          <a:p>
            <a:pPr algn="ctr">
              <a:defRPr/>
            </a:pPr>
            <a:endParaRPr/>
          </a:p>
        </p:txBody>
      </p:sp>
      <p:pic>
        <p:nvPicPr>
          <p:cNvPr id="9285022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817131" y="894506"/>
            <a:ext cx="4894035" cy="5443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Схема структурная фреймворка</a:t>
            </a:r>
            <a:endParaRPr/>
          </a:p>
        </p:txBody>
      </p:sp>
      <p:pic>
        <p:nvPicPr>
          <p:cNvPr id="8357132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4416" y="473841"/>
            <a:ext cx="10309249" cy="620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Широкоэкранный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89</cp:revision>
  <dcterms:created xsi:type="dcterms:W3CDTF">2020-12-21T17:47:16Z</dcterms:created>
  <dcterms:modified xsi:type="dcterms:W3CDTF">2024-05-30T10:24:43Z</dcterms:modified>
  <cp:category/>
  <cp:contentStatus/>
  <cp:version/>
</cp:coreProperties>
</file>